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20" r:id="rId2"/>
  </p:sldMasterIdLst>
  <p:notesMasterIdLst>
    <p:notesMasterId r:id="rId28"/>
  </p:notesMasterIdLst>
  <p:handoutMasterIdLst>
    <p:handoutMasterId r:id="rId29"/>
  </p:handoutMasterIdLst>
  <p:sldIdLst>
    <p:sldId id="291" r:id="rId3"/>
    <p:sldId id="329" r:id="rId4"/>
    <p:sldId id="331" r:id="rId5"/>
    <p:sldId id="332" r:id="rId6"/>
    <p:sldId id="333" r:id="rId7"/>
    <p:sldId id="335" r:id="rId8"/>
    <p:sldId id="336" r:id="rId9"/>
    <p:sldId id="337" r:id="rId10"/>
    <p:sldId id="338" r:id="rId11"/>
    <p:sldId id="339" r:id="rId12"/>
    <p:sldId id="341" r:id="rId13"/>
    <p:sldId id="342" r:id="rId14"/>
    <p:sldId id="343" r:id="rId15"/>
    <p:sldId id="345" r:id="rId16"/>
    <p:sldId id="344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6" r:id="rId26"/>
    <p:sldId id="271" r:id="rId2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00FF"/>
    <a:srgbClr val="00FFFF"/>
    <a:srgbClr val="669900"/>
    <a:srgbClr val="CC3300"/>
    <a:srgbClr val="AB0909"/>
    <a:srgbClr val="BA0A0A"/>
    <a:srgbClr val="C20A0A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955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C59A43-130D-4498-A103-DDA9DC1CCA4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95F573-D5F8-4B47-9951-11D8FB8FA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6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D268F-0A76-4A40-830F-E4A7FB056934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1D80B-AD51-4FEE-A19C-28E90F30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1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1D80B-AD51-4FEE-A19C-28E90F3022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148" y="2130425"/>
            <a:ext cx="630705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1148" y="3886200"/>
            <a:ext cx="63070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E95C-DCCD-4F80-B1F9-43B7B47A5010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8966" y="6498897"/>
            <a:ext cx="3859948" cy="222578"/>
          </a:xfrm>
        </p:spPr>
        <p:txBody>
          <a:bodyPr/>
          <a:lstStyle>
            <a:lvl1pPr>
              <a:defRPr sz="14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The National Program on Dairy Markets and Policy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7" name="Picture 6" descr="BigLogo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75781" y="2771055"/>
            <a:ext cx="6400800" cy="177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80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CDFA-8E54-45AF-A5E6-294F42C4A711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903D-393B-475E-837F-C869B321DD3A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50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148" y="2130425"/>
            <a:ext cx="630705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1148" y="3886200"/>
            <a:ext cx="63070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26E1-96B1-40E8-8D24-810A9CC8EC11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7" name="Picture 6" descr="BigLogo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75781" y="2771055"/>
            <a:ext cx="6400800" cy="177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2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6E4B-B938-4013-8221-476DAF256046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7" name="Picture 6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6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BC57-8A62-435B-A351-CC6A8EBE1785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41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F38B-F9B9-4B5B-9DAA-AE6826F0A276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8" name="Picture 7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82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485A-CEBE-442C-AC74-43929C0105C9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0" name="Picture 9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50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D1AA-DE14-4FD8-A032-771977A74A16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6" name="Picture 5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41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241F-2780-4CFF-AB69-E19918BCFBA9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559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BAD7-61E2-4801-AD1C-A79753F100C9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>
            <a:no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17525" indent="-288925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06450" indent="-2889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43000" indent="-288925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431925" indent="-288925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6158"/>
            <a:ext cx="1403405" cy="222578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A4DBA83C-5B91-4C05-AF41-3C9686BE27BA}" type="datetime4">
              <a:rPr lang="en-US" smtClean="0"/>
              <a:pPr/>
              <a:t>September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49585" y="6498897"/>
            <a:ext cx="3961725" cy="209839"/>
          </a:xfrm>
        </p:spPr>
        <p:txBody>
          <a:bodyPr/>
          <a:lstStyle>
            <a:lvl1pPr>
              <a:defRPr sz="14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The National Program on Dairy Markets and Policy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572" y="6486158"/>
            <a:ext cx="716455" cy="222578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703056D5-ACE5-4B4C-9651-13F66B6DECE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7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BB07-B781-47D6-B7FE-8407F9258CE8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1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274C-77C0-4BC3-8476-071B9C41D5B4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05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4DE6-1DAC-4353-9980-FA9F89ECB24B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90DB-B0BD-486F-940D-260C1560BB41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03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31625-9D82-4CF7-A86F-937BBE65BC01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8" name="Picture 7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9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DA41-8C3B-46B3-822B-2D2F23587E6D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0" name="Picture 9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6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EA5-F73B-4612-B3ED-5DBFEAA56A17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6" name="Picture 5" descr="BigLogo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74638"/>
            <a:ext cx="827449" cy="116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08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735-4448-4BB4-AA00-B0125537D63C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2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8EC5-CBD3-4A3B-832D-5BE70E009F6E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4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703-07E0-4238-98A2-60644660C1C5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2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0207"/>
            <a:ext cx="8229600" cy="4904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8897"/>
            <a:ext cx="1241972" cy="222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fld id="{A1542885-3C17-43AC-BEDD-76DF29968450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8966" y="6498897"/>
            <a:ext cx="3652344" cy="222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0344" y="6498897"/>
            <a:ext cx="716455" cy="222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2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A0020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0207"/>
            <a:ext cx="8229600" cy="4904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8897"/>
            <a:ext cx="1241972" cy="222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fld id="{55714077-6F61-4B8F-8952-1EEDE09D5580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8966" y="6498897"/>
            <a:ext cx="3652344" cy="222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The National Program on Dairy Markets and Policy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0344" y="6498897"/>
            <a:ext cx="716455" cy="222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fld id="{703056D5-ACE5-4B4C-9651-13F66B6DECE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5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A0020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242" y="1086376"/>
            <a:ext cx="6499557" cy="468524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A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4000" dirty="0" smtClean="0">
                <a:solidFill>
                  <a:srgbClr val="A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vs. Other Margin Risk Management Systems:  How Do They Compare?</a:t>
            </a:r>
            <a:br>
              <a:rPr lang="en-US" sz="4000" dirty="0" smtClean="0">
                <a:solidFill>
                  <a:srgbClr val="AB09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Brian W. Gould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Agricultural and Applied Economics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Wisconsin-Madison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PowerPoint Presentation: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58966" y="6498897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b="1" smtClean="0">
                <a:solidFill>
                  <a:schemeClr val="tx1"/>
                </a:solidFill>
              </a:rPr>
              <a:pPr/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5934" y="5861522"/>
            <a:ext cx="7343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www.dairymarkets.og/MPP/PowerPoint/Option_LGM_MPP.pptx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127" y="1581332"/>
            <a:ext cx="7781827" cy="4197300"/>
          </a:xfrm>
        </p:spPr>
        <p:txBody>
          <a:bodyPr/>
          <a:lstStyle/>
          <a:p>
            <a:pPr fontAlgn="base"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kern="0" dirty="0">
                <a:cs typeface="Arial" charset="0"/>
              </a:rPr>
              <a:t>If insured </a:t>
            </a:r>
            <a:r>
              <a:rPr lang="en-US" kern="0" dirty="0" smtClean="0">
                <a:cs typeface="Arial" charset="0"/>
              </a:rPr>
              <a:t>margin greater </a:t>
            </a:r>
            <a:r>
              <a:rPr lang="en-US" kern="0" dirty="0">
                <a:cs typeface="Arial" charset="0"/>
              </a:rPr>
              <a:t>than actual </a:t>
            </a:r>
            <a:r>
              <a:rPr lang="en-US" kern="0" dirty="0" smtClean="0">
                <a:cs typeface="Arial" charset="0"/>
              </a:rPr>
              <a:t>margin </a:t>
            </a:r>
            <a:r>
              <a:rPr lang="en-US" kern="0" dirty="0">
                <a:cs typeface="Arial" charset="0"/>
              </a:rPr>
              <a:t>for </a:t>
            </a:r>
            <a:r>
              <a:rPr lang="en-US" i="1" kern="0" dirty="0" smtClean="0">
                <a:solidFill>
                  <a:srgbClr val="FF0000"/>
                </a:solidFill>
                <a:cs typeface="Arial" charset="0"/>
              </a:rPr>
              <a:t>entire </a:t>
            </a:r>
            <a:r>
              <a:rPr lang="en-US" i="1" kern="0" dirty="0">
                <a:solidFill>
                  <a:srgbClr val="FF0000"/>
                </a:solidFill>
                <a:cs typeface="Arial" charset="0"/>
              </a:rPr>
              <a:t>contract </a:t>
            </a:r>
            <a:r>
              <a:rPr lang="en-US" b="1" kern="0" dirty="0">
                <a:cs typeface="Arial" charset="0"/>
              </a:rPr>
              <a:t>→</a:t>
            </a:r>
            <a:r>
              <a:rPr lang="en-US" kern="0" dirty="0">
                <a:cs typeface="Arial" charset="0"/>
              </a:rPr>
              <a:t> </a:t>
            </a:r>
            <a:r>
              <a:rPr lang="en-US" i="1" kern="0" dirty="0" smtClean="0">
                <a:solidFill>
                  <a:srgbClr val="FF0000"/>
                </a:solidFill>
                <a:cs typeface="Arial" charset="0"/>
              </a:rPr>
              <a:t>indemnity</a:t>
            </a:r>
            <a:r>
              <a:rPr lang="en-US" kern="0" dirty="0" smtClean="0">
                <a:cs typeface="Arial" charset="0"/>
              </a:rPr>
              <a:t> </a:t>
            </a:r>
            <a:r>
              <a:rPr lang="en-US" kern="0" dirty="0" smtClean="0">
                <a:cs typeface="Arial" charset="0"/>
              </a:rPr>
              <a:t>forthcoming</a:t>
            </a:r>
          </a:p>
          <a:p>
            <a:pPr marL="625475" lvl="1" indent="-285750" fontAlgn="base"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kern="0" dirty="0" smtClean="0"/>
              <a:t>Insured margin = select </a:t>
            </a:r>
            <a:r>
              <a:rPr lang="en-US" i="1" kern="0" dirty="0">
                <a:solidFill>
                  <a:srgbClr val="FF0000"/>
                </a:solidFill>
              </a:rPr>
              <a:t>total</a:t>
            </a:r>
            <a:r>
              <a:rPr lang="en-US" kern="0" dirty="0"/>
              <a:t> contract </a:t>
            </a:r>
            <a:r>
              <a:rPr lang="en-US" kern="0" dirty="0" smtClean="0"/>
              <a:t>margin </a:t>
            </a:r>
            <a:r>
              <a:rPr lang="en-US" kern="0" dirty="0"/>
              <a:t>− </a:t>
            </a:r>
            <a:r>
              <a:rPr lang="en-US" kern="0" dirty="0" smtClean="0"/>
              <a:t>deductible ($/cwt) </a:t>
            </a:r>
            <a:endParaRPr lang="en-US" kern="0" dirty="0">
              <a:cs typeface="Arial" charset="0"/>
            </a:endParaRPr>
          </a:p>
          <a:p>
            <a:pPr marL="625475" lvl="1" indent="-285750" defTabSz="444500" eaLnBrk="0" fontAlgn="base" hangingPunct="0">
              <a:spcAft>
                <a:spcPts val="0"/>
              </a:spcAft>
              <a:buClr>
                <a:schemeClr val="tx1"/>
              </a:buClr>
              <a:buSzPct val="100000"/>
              <a:tabLst>
                <a:tab pos="1716088" algn="l"/>
                <a:tab pos="3090863" algn="l"/>
              </a:tabLst>
              <a:defRPr/>
            </a:pPr>
            <a:r>
              <a:rPr lang="en-US" kern="0" dirty="0" smtClean="0">
                <a:cs typeface="Arial" charset="0"/>
              </a:rPr>
              <a:t>Indemnity </a:t>
            </a:r>
            <a:r>
              <a:rPr lang="en-US" kern="0" dirty="0">
                <a:cs typeface="Arial" charset="0"/>
              </a:rPr>
              <a:t>amount = </a:t>
            </a:r>
            <a:r>
              <a:rPr lang="en-US" kern="0" dirty="0" smtClean="0">
                <a:cs typeface="Arial" charset="0"/>
              </a:rPr>
              <a:t>Insured </a:t>
            </a:r>
            <a:r>
              <a:rPr lang="en-US" kern="0" dirty="0" smtClean="0">
                <a:cs typeface="Arial" charset="0"/>
              </a:rPr>
              <a:t>− </a:t>
            </a:r>
            <a:r>
              <a:rPr lang="en-US" i="1" kern="0" dirty="0" smtClean="0">
                <a:solidFill>
                  <a:srgbClr val="FF0000"/>
                </a:solidFill>
                <a:cs typeface="Arial" charset="0"/>
              </a:rPr>
              <a:t>actual </a:t>
            </a:r>
            <a:r>
              <a:rPr lang="en-US" kern="0" dirty="0" smtClean="0">
                <a:cs typeface="Arial" charset="0"/>
              </a:rPr>
              <a:t>margin</a:t>
            </a:r>
            <a:endParaRPr lang="en-US" kern="0" dirty="0">
              <a:cs typeface="Arial" charset="0"/>
            </a:endParaRPr>
          </a:p>
          <a:p>
            <a:pPr marL="914400" lvl="2" indent="-285750" defTabSz="444500" eaLnBrk="0" fontAlgn="base" hangingPunct="0">
              <a:buClr>
                <a:schemeClr val="tx1"/>
              </a:buClr>
              <a:buSzPct val="100000"/>
              <a:tabLst>
                <a:tab pos="1716088" algn="l"/>
                <a:tab pos="3090863" algn="l"/>
              </a:tabLst>
              <a:defRPr/>
            </a:pPr>
            <a:r>
              <a:rPr lang="en-US" kern="0" dirty="0">
                <a:cs typeface="Arial" charset="0"/>
              </a:rPr>
              <a:t>Only </a:t>
            </a:r>
            <a:r>
              <a:rPr lang="en-US" i="1" kern="0" dirty="0" smtClean="0">
                <a:solidFill>
                  <a:srgbClr val="FF0000"/>
                </a:solidFill>
                <a:cs typeface="Arial" charset="0"/>
              </a:rPr>
              <a:t>one</a:t>
            </a:r>
            <a:r>
              <a:rPr lang="en-US" kern="0" dirty="0" smtClean="0">
                <a:cs typeface="Arial" charset="0"/>
              </a:rPr>
              <a:t> indemnity </a:t>
            </a:r>
            <a:r>
              <a:rPr lang="en-US" kern="0" dirty="0">
                <a:cs typeface="Arial" charset="0"/>
              </a:rPr>
              <a:t>calculation per contract </a:t>
            </a:r>
            <a:r>
              <a:rPr lang="en-US" i="1" kern="0" dirty="0">
                <a:solidFill>
                  <a:srgbClr val="FF0000"/>
                </a:solidFill>
                <a:cs typeface="Arial" charset="0"/>
              </a:rPr>
              <a:t>regardless</a:t>
            </a:r>
            <a:r>
              <a:rPr lang="en-US" kern="0" dirty="0">
                <a:cs typeface="Arial" charset="0"/>
              </a:rPr>
              <a:t> of contract length</a:t>
            </a:r>
          </a:p>
          <a:p>
            <a:pPr marL="914400" lvl="2" indent="-285750" defTabSz="444500" eaLnBrk="0" fontAlgn="base" hangingPunct="0">
              <a:buClr>
                <a:schemeClr val="tx1"/>
              </a:buClr>
              <a:buSzPct val="100000"/>
              <a:tabLst>
                <a:tab pos="1716088" algn="l"/>
                <a:tab pos="3090863" algn="l"/>
              </a:tabLst>
              <a:defRPr/>
            </a:pPr>
            <a:r>
              <a:rPr lang="en-US" kern="0" dirty="0" smtClean="0"/>
              <a:t>Indemnity </a:t>
            </a:r>
            <a:r>
              <a:rPr lang="en-US" kern="0" dirty="0"/>
              <a:t>determination made </a:t>
            </a:r>
            <a:r>
              <a:rPr lang="en-US" i="1" kern="0" dirty="0">
                <a:solidFill>
                  <a:srgbClr val="FF0000"/>
                </a:solidFill>
              </a:rPr>
              <a:t>after</a:t>
            </a:r>
            <a:r>
              <a:rPr lang="en-US" kern="0" dirty="0"/>
              <a:t> last actual contract price published by </a:t>
            </a:r>
            <a:r>
              <a:rPr lang="en-US" kern="0" dirty="0">
                <a:cs typeface="Arial" charset="0"/>
              </a:rPr>
              <a:t>RMA </a:t>
            </a:r>
            <a:r>
              <a:rPr lang="en-US" i="1" kern="0" dirty="0">
                <a:solidFill>
                  <a:srgbClr val="FF0000"/>
                </a:solidFill>
                <a:cs typeface="Arial" charset="0"/>
              </a:rPr>
              <a:t>regardless</a:t>
            </a:r>
            <a:r>
              <a:rPr lang="en-US" kern="0" dirty="0">
                <a:cs typeface="Arial" charset="0"/>
              </a:rPr>
              <a:t> of contract </a:t>
            </a:r>
            <a:r>
              <a:rPr lang="en-US" kern="0" dirty="0" smtClean="0">
                <a:cs typeface="Arial" charset="0"/>
              </a:rPr>
              <a:t>length</a:t>
            </a:r>
            <a:endParaRPr lang="en-US" kern="0" dirty="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085A-44FA-43D2-9B0D-C5310C90F0FC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2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 fontAlgn="base"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i="1" dirty="0" smtClean="0">
                <a:solidFill>
                  <a:srgbClr val="0000FF"/>
                </a:solidFill>
              </a:rPr>
              <a:t>LGM</a:t>
            </a:r>
            <a:r>
              <a:rPr lang="en-US" dirty="0" smtClean="0"/>
              <a:t> </a:t>
            </a:r>
            <a:r>
              <a:rPr lang="en-US" dirty="0"/>
              <a:t>purchased on last business Friday of each month </a:t>
            </a:r>
            <a:r>
              <a:rPr lang="en-US" i="1" dirty="0">
                <a:solidFill>
                  <a:srgbClr val="FF0000"/>
                </a:solidFill>
              </a:rPr>
              <a:t>if funds </a:t>
            </a:r>
            <a:r>
              <a:rPr lang="en-US" i="1" dirty="0" smtClean="0">
                <a:solidFill>
                  <a:srgbClr val="FF0000"/>
                </a:solidFill>
              </a:rPr>
              <a:t>available</a:t>
            </a:r>
          </a:p>
          <a:p>
            <a:pPr marL="577850" lvl="1" fontAlgn="base">
              <a:spcAft>
                <a:spcPct val="0"/>
              </a:spcAft>
              <a:buClr>
                <a:schemeClr val="tx1"/>
              </a:buClr>
              <a:buSzPct val="100000"/>
              <a:defRPr/>
            </a:pPr>
            <a:r>
              <a:rPr lang="en-US" dirty="0" smtClean="0"/>
              <a:t>Friday, 4:30 </a:t>
            </a:r>
            <a:r>
              <a:rPr lang="en-US" dirty="0"/>
              <a:t>PM (</a:t>
            </a:r>
            <a:r>
              <a:rPr lang="en-US" dirty="0" smtClean="0"/>
              <a:t>Central) → </a:t>
            </a:r>
            <a:r>
              <a:rPr lang="en-US" dirty="0"/>
              <a:t>8:00 </a:t>
            </a:r>
            <a:r>
              <a:rPr lang="en-US" dirty="0" smtClean="0"/>
              <a:t>PM Saturday</a:t>
            </a:r>
          </a:p>
          <a:p>
            <a:pPr marL="573088" lvl="1" indent="-287338" fontAlgn="base">
              <a:spcAft>
                <a:spcPct val="0"/>
              </a:spcAft>
              <a:buClr>
                <a:schemeClr val="tx1"/>
              </a:buClr>
              <a:buSzPct val="100000"/>
              <a:defRPr/>
            </a:pPr>
            <a:r>
              <a:rPr lang="en-US" dirty="0" smtClean="0"/>
              <a:t>Potential for 12 </a:t>
            </a:r>
            <a:r>
              <a:rPr lang="en-US" dirty="0"/>
              <a:t>contract </a:t>
            </a:r>
            <a:r>
              <a:rPr lang="en-US" dirty="0" smtClean="0"/>
              <a:t>offerings/year</a:t>
            </a:r>
          </a:p>
          <a:p>
            <a:pPr marL="288925" indent="-288925" fontAlgn="base">
              <a:spcAft>
                <a:spcPct val="0"/>
              </a:spcAft>
              <a:buClr>
                <a:schemeClr val="tx1"/>
              </a:buClr>
              <a:buSzPct val="100000"/>
              <a:defRPr/>
            </a:pPr>
            <a:r>
              <a:rPr lang="en-US" dirty="0" smtClean="0"/>
              <a:t>Multiple </a:t>
            </a:r>
            <a:r>
              <a:rPr lang="en-US" dirty="0"/>
              <a:t>contracts can cover milk </a:t>
            </a:r>
            <a:r>
              <a:rPr lang="en-US" dirty="0" err="1" smtClean="0"/>
              <a:t>marketings</a:t>
            </a:r>
            <a:r>
              <a:rPr lang="en-US" dirty="0" smtClean="0"/>
              <a:t> </a:t>
            </a:r>
            <a:r>
              <a:rPr lang="en-US" dirty="0"/>
              <a:t>in months previously </a:t>
            </a:r>
            <a:r>
              <a:rPr lang="en-US" dirty="0" smtClean="0"/>
              <a:t>protected</a:t>
            </a:r>
          </a:p>
          <a:p>
            <a:pPr marL="577850" lvl="1" fontAlgn="base">
              <a:spcAft>
                <a:spcPct val="0"/>
              </a:spcAft>
              <a:buClr>
                <a:schemeClr val="tx1"/>
              </a:buClr>
              <a:buSzPct val="100000"/>
              <a:defRPr/>
            </a:pPr>
            <a:r>
              <a:rPr lang="en-US" dirty="0" smtClean="0"/>
              <a:t>Total </a:t>
            </a:r>
            <a:r>
              <a:rPr lang="en-US" dirty="0"/>
              <a:t>coverage can not exceed 100% of an operation’s approved maximum target </a:t>
            </a:r>
            <a:r>
              <a:rPr lang="en-US" i="1" dirty="0" smtClean="0">
                <a:solidFill>
                  <a:srgbClr val="FF0000"/>
                </a:solidFill>
              </a:rPr>
              <a:t>marketings</a:t>
            </a:r>
            <a:r>
              <a:rPr lang="en-US" dirty="0" smtClean="0"/>
              <a:t> for that particular month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EC5C-3F48-4859-9A0F-76CEFD217B5A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38" y="1417638"/>
            <a:ext cx="8229600" cy="4904827"/>
          </a:xfrm>
        </p:spPr>
        <p:txBody>
          <a:bodyPr/>
          <a:lstStyle/>
          <a:p>
            <a:r>
              <a:rPr lang="en-US" sz="3600" dirty="0" smtClean="0"/>
              <a:t>How do </a:t>
            </a:r>
            <a:r>
              <a:rPr lang="en-US" sz="3600" i="1" dirty="0" smtClean="0">
                <a:solidFill>
                  <a:srgbClr val="0000FF"/>
                </a:solidFill>
              </a:rPr>
              <a:t>MPP-Dairy</a:t>
            </a:r>
            <a:r>
              <a:rPr lang="en-US" sz="3600" dirty="0" smtClean="0"/>
              <a:t> and </a:t>
            </a:r>
            <a:r>
              <a:rPr lang="en-US" sz="3600" i="1" dirty="0" smtClean="0">
                <a:solidFill>
                  <a:srgbClr val="0000FF"/>
                </a:solidFill>
              </a:rPr>
              <a:t>LGM</a:t>
            </a:r>
            <a:r>
              <a:rPr lang="en-US" sz="3600" dirty="0" smtClean="0"/>
              <a:t> compare?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B84-B0BB-40F8-9C05-A68B34D33145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79736"/>
              </p:ext>
            </p:extLst>
          </p:nvPr>
        </p:nvGraphicFramePr>
        <p:xfrm>
          <a:off x="1055802" y="2636052"/>
          <a:ext cx="7178511" cy="88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1246"/>
                <a:gridCol w="361726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52"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is voluntary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voluntary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56627"/>
              </p:ext>
            </p:extLst>
          </p:nvPr>
        </p:nvGraphicFramePr>
        <p:xfrm>
          <a:off x="1025924" y="5023202"/>
          <a:ext cx="7203675" cy="962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0896"/>
                <a:gridCol w="2662779"/>
              </a:tblGrid>
              <a:tr h="5357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Allowed once signed up  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-------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0338" y="1914307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sign-up mandatory?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338" y="3841387"/>
            <a:ext cx="7759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producer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LGM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F354-CE87-4FDA-B083-32731B134BB2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95276"/>
              </p:ext>
            </p:extLst>
          </p:nvPr>
        </p:nvGraphicFramePr>
        <p:xfrm>
          <a:off x="341277" y="2085888"/>
          <a:ext cx="8461445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169"/>
                <a:gridCol w="378727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6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6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Margin range:  $4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$8/cwt in $0.50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increments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 </a:t>
                      </a:r>
                      <a:r>
                        <a:rPr lang="en-US" sz="26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not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change with milk or feed market conditions</a:t>
                      </a:r>
                      <a:endParaRPr lang="en-US" sz="2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  <a:tabLst>
                          <a:tab pos="3134995" algn="l"/>
                        </a:tabLst>
                      </a:pPr>
                      <a:r>
                        <a:rPr lang="en-US" sz="26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Infinite</a:t>
                      </a:r>
                      <a:r>
                        <a:rPr lang="en-US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coverage levels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  <a:tabLst>
                          <a:tab pos="3134995" algn="l"/>
                        </a:tabLst>
                      </a:pPr>
                      <a:r>
                        <a:rPr lang="en-US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Determined by futures market settlement prices at sign-up </a:t>
                      </a:r>
                      <a:endParaRPr 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77926"/>
              </p:ext>
            </p:extLst>
          </p:nvPr>
        </p:nvGraphicFramePr>
        <p:xfrm>
          <a:off x="292230" y="4737894"/>
          <a:ext cx="8521831" cy="158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2222"/>
                <a:gridCol w="347960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6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6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 if existing producer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Prorated for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 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2014/15 transitioning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LGM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</a:t>
                      </a:r>
                      <a:endParaRPr lang="en-US" sz="2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  <a:tabLst>
                          <a:tab pos="3134995" algn="l"/>
                        </a:tabLst>
                      </a:pPr>
                      <a:r>
                        <a:rPr lang="en-US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Producer determined</a:t>
                      </a:r>
                    </a:p>
                    <a:p>
                      <a:pPr marL="631825" marR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  <a:tabLst>
                          <a:tab pos="3134995" algn="l"/>
                        </a:tabLst>
                      </a:pPr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11</a:t>
                      </a:r>
                      <a:r>
                        <a:rPr lang="en-US" sz="2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months after purchase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1101" y="1417638"/>
            <a:ext cx="7678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margins protected?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102" y="4091563"/>
            <a:ext cx="7173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contract coverage period?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7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A470-A149-4095-94F6-7CCDFEEDBFC3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51244"/>
              </p:ext>
            </p:extLst>
          </p:nvPr>
        </p:nvGraphicFramePr>
        <p:xfrm>
          <a:off x="283521" y="2063969"/>
          <a:ext cx="8476657" cy="4374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8480"/>
                <a:gridCol w="4188177"/>
              </a:tblGrid>
              <a:tr h="5550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800"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 be purchased once a year during designated sign-up period </a:t>
                      </a:r>
                    </a:p>
                    <a:p>
                      <a:pPr marL="519113" marR="0" indent="-236538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2014−</a:t>
                      </a:r>
                      <a:r>
                        <a:rPr lang="en-US" sz="24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Sep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Nov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2014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9113" marR="0" indent="-236538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2016−18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June 1 – Last business day of August</a:t>
                      </a: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Once signed-up, in program until end of 2018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indent="-2333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Offered 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last business Friday monthly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starting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at 4:30 CDT </a:t>
                      </a:r>
                    </a:p>
                    <a:p>
                      <a:pPr marL="233363" marR="0" indent="-2333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Producers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 sign up 12 times per year given funding availability</a:t>
                      </a:r>
                    </a:p>
                    <a:p>
                      <a:pPr marL="739775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Offered </a:t>
                      </a: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</a:t>
                      </a: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come, first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served basis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6254" y="1417638"/>
            <a:ext cx="6801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can contracts be purchased?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7806-E69E-433A-85CB-252F9A219E23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71546"/>
              </p:ext>
            </p:extLst>
          </p:nvPr>
        </p:nvGraphicFramePr>
        <p:xfrm>
          <a:off x="121099" y="2022355"/>
          <a:ext cx="8878772" cy="4408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590"/>
                <a:gridCol w="5026182"/>
              </a:tblGrid>
              <a:tr h="5683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 − 90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operation’s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APH</a:t>
                      </a:r>
                      <a:endParaRPr lang="en-US" sz="2800" b="0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 </a:t>
                      </a:r>
                      <a:r>
                        <a:rPr lang="en-US" sz="28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28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APH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equals aggregate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dairy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growth rate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milk covered is </a:t>
                      </a:r>
                      <a:r>
                        <a:rPr lang="en-US" sz="2800" b="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same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all months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  <a:tabLst>
                          <a:tab pos="3134995" algn="l"/>
                        </a:tabLst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 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100% approved target marketings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  <a:tabLst>
                          <a:tab pos="3134995" algn="l"/>
                        </a:tabLst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growth limit o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insured milk </a:t>
                      </a:r>
                      <a:r>
                        <a:rPr lang="en-US" sz="28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marketings</a:t>
                      </a:r>
                      <a:endParaRPr lang="en-US" sz="2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  <a:tabLst>
                          <a:tab pos="3134995" algn="l"/>
                        </a:tabLst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milk covered </a:t>
                      </a:r>
                      <a:r>
                        <a:rPr lang="en-US" sz="28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vary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across months  </a:t>
                      </a: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  <a:tabLst>
                          <a:tab pos="3134995" algn="l"/>
                        </a:tabLst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Multiple </a:t>
                      </a: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contracts can be used to cover a month’s </a:t>
                      </a:r>
                      <a:r>
                        <a:rPr lang="en-US" sz="28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marketings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until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insured if desired 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6254" y="1417638"/>
            <a:ext cx="6173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milk can be insured?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7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DDD-7613-4419-A05C-1710D5C2EF27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21918"/>
              </p:ext>
            </p:extLst>
          </p:nvPr>
        </p:nvGraphicFramePr>
        <p:xfrm>
          <a:off x="271581" y="2357479"/>
          <a:ext cx="8612774" cy="3144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6952"/>
                <a:gridCol w="4955822"/>
              </a:tblGrid>
              <a:tr h="465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34">
                <a:tc>
                  <a:txBody>
                    <a:bodyPr/>
                    <a:lstStyle/>
                    <a:p>
                      <a:pPr marL="233363" marR="0" lvl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Six bimonthly payment determinations: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Jan/Feb  Mar/Apr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May/Jun Jul/Aug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Sept/Oct</a:t>
                      </a:r>
                      <a:r>
                        <a:rPr lang="en-US" sz="2800" b="0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N</a:t>
                      </a:r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ov/Dec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 1 indemnity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determined per contract regardless of length</a:t>
                      </a: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 last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insured month’s </a:t>
                      </a:r>
                      <a:r>
                        <a:rPr lang="en-US" sz="28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actual </a:t>
                      </a:r>
                      <a:r>
                        <a:rPr lang="en-US" sz="28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announced</a:t>
                      </a:r>
                      <a:endParaRPr lang="en-US" sz="2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6263" marR="0" indent="-350838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Period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varies with contract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and months insured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447" y="1677282"/>
            <a:ext cx="853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are payments/indemnities determined?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02152" cy="1143000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9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8" y="274638"/>
            <a:ext cx="7475530" cy="1143000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B6C-2942-46FB-9B5C-7991965EE0A9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01111"/>
              </p:ext>
            </p:extLst>
          </p:nvPr>
        </p:nvGraphicFramePr>
        <p:xfrm>
          <a:off x="109296" y="1962369"/>
          <a:ext cx="8763771" cy="4278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0882"/>
                <a:gridCol w="519288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455">
                <a:tc>
                  <a:txBody>
                    <a:bodyPr/>
                    <a:lstStyle/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 rate schedule</a:t>
                      </a:r>
                    </a:p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discount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2014/15</a:t>
                      </a:r>
                    </a:p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Vary with </a:t>
                      </a:r>
                      <a:r>
                        <a:rPr lang="en-US" sz="2400" b="0" i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0" i="1" baseline="0" dirty="0" err="1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i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and </a:t>
                      </a:r>
                      <a:r>
                        <a:rPr lang="en-US" sz="2400" b="0" i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(ii) </a:t>
                      </a:r>
                      <a:r>
                        <a:rPr lang="en-US" sz="24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milk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insured</a:t>
                      </a:r>
                    </a:p>
                    <a:p>
                      <a:pPr marL="568325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Wingdings" panose="05000000000000000000" pitchFamily="2" charset="2"/>
                        <a:buChar char="ü"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→ Same premium for same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20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premium tier for </a:t>
                      </a:r>
                      <a:r>
                        <a:rPr lang="en-US" sz="2000" b="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entire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2014 Farm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 life</a:t>
                      </a:r>
                    </a:p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not change with market conditions</a:t>
                      </a:r>
                      <a:endParaRPr lang="en-US" sz="2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indent="-2825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Designed to be actuarially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</a:t>
                      </a:r>
                    </a:p>
                    <a:p>
                      <a:pPr marL="574675" marR="0" indent="-2349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Premium = 1.03 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times </a:t>
                      </a: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indemnity </a:t>
                      </a: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signup</a:t>
                      </a: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2575" marR="0" indent="-2825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Premium independent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insured amt.</a:t>
                      </a:r>
                      <a:endParaRPr lang="en-US" sz="240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2575" marR="0" indent="-2825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ary with 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i="1" dirty="0" err="1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 conditions;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(ii)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declared ration; </a:t>
                      </a:r>
                      <a:r>
                        <a:rPr lang="en-US" sz="2400" i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(iii)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deductible; and </a:t>
                      </a:r>
                      <a:r>
                        <a:rPr lang="en-US" sz="2400" i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(iv) </a:t>
                      </a:r>
                      <a:r>
                        <a:rPr lang="en-US" sz="2400" i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 protected</a:t>
                      </a:r>
                      <a:endParaRPr lang="en-US" sz="220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4675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Wingdings" panose="05000000000000000000" pitchFamily="2" charset="2"/>
                        <a:buChar char="ü"/>
                      </a:pP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→ Premiums vary across farms and over time for same </a:t>
                      </a: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</a:t>
                      </a:r>
                    </a:p>
                    <a:p>
                      <a:pPr marL="574675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5000"/>
                        <a:buFont typeface="Wingdings" panose="05000000000000000000" pitchFamily="2" charset="2"/>
                        <a:buChar char="ü"/>
                      </a:pP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→ May change </a:t>
                      </a: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market conditions, ceteris </a:t>
                      </a: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paribus, for </a:t>
                      </a: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same margin target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1580" y="1338616"/>
            <a:ext cx="5532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premiums compare?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46CD-700E-49A8-8F36-524395D8A3F7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661496"/>
              </p:ext>
            </p:extLst>
          </p:nvPr>
        </p:nvGraphicFramePr>
        <p:xfrm>
          <a:off x="271580" y="2188147"/>
          <a:ext cx="8655604" cy="3770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6469"/>
                <a:gridCol w="4619135"/>
              </a:tblGrid>
              <a:tr h="600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 subsidy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@ $4.00/cwt</a:t>
                      </a:r>
                      <a:endParaRPr lang="en-US" sz="2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$4.00: </a:t>
                      </a:r>
                      <a:r>
                        <a:rPr lang="en-US" sz="26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Implicit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subsidy depends on milk/feed markets</a:t>
                      </a:r>
                    </a:p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not self-financing</a:t>
                      </a:r>
                    </a:p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Subsidy changes 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given 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 conditions, 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 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 and APH</a:t>
                      </a:r>
                      <a:endParaRPr lang="en-US" sz="2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indent="-230188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Premiums </a:t>
                      </a:r>
                      <a:r>
                        <a:rPr lang="en-US" sz="2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subsidized where % subsidy depends on deductible</a:t>
                      </a:r>
                    </a:p>
                    <a:p>
                      <a:pPr marL="461963" marR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→ 18% </a:t>
                      </a:r>
                    </a:p>
                    <a:p>
                      <a:pPr marL="461963" marR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$1.00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→ 48%</a:t>
                      </a:r>
                    </a:p>
                    <a:p>
                      <a:pPr marL="461963" marR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$2.00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→ 50%</a:t>
                      </a:r>
                    </a:p>
                    <a:p>
                      <a:pPr marL="230188" marR="0" indent="-230188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subsidy for </a:t>
                      </a:r>
                      <a:r>
                        <a:rPr lang="en-US" sz="2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A&amp;O to insurance </a:t>
                      </a:r>
                      <a:r>
                        <a:rPr lang="en-US" sz="2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providers:  Approx. 20% of pre-subsidized </a:t>
                      </a:r>
                      <a:r>
                        <a:rPr lang="en-US" sz="2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premium</a:t>
                      </a:r>
                      <a:endParaRPr 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5602" y="1530527"/>
            <a:ext cx="889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what degree are these programs subsidized?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D51-E62B-4F81-89C1-8256D0315486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87862"/>
              </p:ext>
            </p:extLst>
          </p:nvPr>
        </p:nvGraphicFramePr>
        <p:xfrm>
          <a:off x="392318" y="2176858"/>
          <a:ext cx="8359364" cy="3548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6460"/>
                <a:gridCol w="4162904"/>
              </a:tblGrid>
              <a:tr h="694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057">
                <a:tc>
                  <a:txBody>
                    <a:bodyPr/>
                    <a:lstStyle/>
                    <a:p>
                      <a:pPr marL="168275" marR="0" indent="-1682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alternatives:</a:t>
                      </a:r>
                    </a:p>
                    <a:p>
                      <a:pPr marL="681038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 at sign-up; or</a:t>
                      </a:r>
                    </a:p>
                    <a:p>
                      <a:pPr marL="681038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 min.</a:t>
                      </a:r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sign-up, </a:t>
                      </a:r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emainder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by June 30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insured year </a:t>
                      </a:r>
                    </a:p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Fees subtracted from any forthcoming payment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indent="-230188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Premium due 11 months after purchase regardless of contract length</a:t>
                      </a:r>
                    </a:p>
                    <a:p>
                      <a:pPr marL="225425" marR="0" indent="-2254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Premium subtracted from any forthcoming indemnity</a:t>
                      </a:r>
                      <a:endParaRPr lang="en-US" sz="280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5602" y="1530527"/>
            <a:ext cx="6673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are user fees/premiums due?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7" y="280276"/>
            <a:ext cx="7402152" cy="1143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Use of Other Margin Risk Management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44" y="1816648"/>
            <a:ext cx="6681583" cy="49048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enrollment: No impact on ability to use other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systems except for </a:t>
            </a:r>
            <a:r>
              <a:rPr lang="en-US" i="1" dirty="0" smtClean="0"/>
              <a:t>Livestock </a:t>
            </a:r>
            <a:r>
              <a:rPr lang="en-US" i="1" dirty="0"/>
              <a:t>Gross Margin for Dairy (</a:t>
            </a:r>
            <a:r>
              <a:rPr lang="en-US" i="1" dirty="0">
                <a:solidFill>
                  <a:srgbClr val="0000FF"/>
                </a:solidFill>
                <a:effectLst/>
              </a:rPr>
              <a:t>LGM</a:t>
            </a:r>
            <a:r>
              <a:rPr lang="en-US" i="1" dirty="0"/>
              <a:t>) </a:t>
            </a:r>
            <a:endParaRPr lang="en-US" i="1" dirty="0" smtClean="0"/>
          </a:p>
          <a:p>
            <a:pPr lvl="1"/>
            <a:r>
              <a:rPr lang="en-US" dirty="0" smtClean="0"/>
              <a:t>Cannot participate in both programs</a:t>
            </a:r>
          </a:p>
          <a:p>
            <a:pPr lvl="1"/>
            <a:r>
              <a:rPr lang="en-US" dirty="0" smtClean="0"/>
              <a:t>Use of </a:t>
            </a:r>
            <a:r>
              <a:rPr lang="en-US" i="1" dirty="0" smtClean="0">
                <a:solidFill>
                  <a:srgbClr val="0000FF"/>
                </a:solidFill>
              </a:rPr>
              <a:t>LGM</a:t>
            </a:r>
            <a:r>
              <a:rPr lang="en-US" dirty="0" smtClean="0"/>
              <a:t> impacts procedures to enroll in </a:t>
            </a:r>
            <a:r>
              <a:rPr lang="en-US" i="1" dirty="0" smtClean="0">
                <a:solidFill>
                  <a:srgbClr val="0000FF"/>
                </a:solidFill>
              </a:rPr>
              <a:t>MPP-Dairy</a:t>
            </a:r>
            <a:r>
              <a:rPr lang="en-US" dirty="0" smtClean="0"/>
              <a:t> if </a:t>
            </a:r>
            <a:r>
              <a:rPr lang="en-US" dirty="0" smtClean="0"/>
              <a:t>desired</a:t>
            </a:r>
            <a:endParaRPr lang="en-US" dirty="0"/>
          </a:p>
          <a:p>
            <a:pPr lvl="1"/>
            <a:r>
              <a:rPr lang="en-US" dirty="0" smtClean="0"/>
              <a:t>Does impact complementary use of other systems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6D0E-64B0-4FDD-A6F6-A0A14C3C1D84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CA69-5103-4AF1-AF68-29F4F0125555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245334"/>
              </p:ext>
            </p:extLst>
          </p:nvPr>
        </p:nvGraphicFramePr>
        <p:xfrm>
          <a:off x="567409" y="2323613"/>
          <a:ext cx="8009181" cy="3607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4293"/>
                <a:gridCol w="4684888"/>
              </a:tblGrid>
              <a:tr h="6208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2575" marR="0" indent="-2825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Fixed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ration</a:t>
                      </a:r>
                    </a:p>
                    <a:p>
                      <a:pPr marL="688975" marR="0" indent="-352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months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88975" marR="0" indent="-352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operations</a:t>
                      </a:r>
                    </a:p>
                    <a:p>
                      <a:pPr marL="282575" marR="0" indent="-2825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 costs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still vary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2575" marR="0" indent="-2825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feed assumed purchased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specific 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ations </a:t>
                      </a:r>
                    </a:p>
                    <a:p>
                      <a:pPr marL="573088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 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include only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purchased feed if desired</a:t>
                      </a:r>
                    </a:p>
                    <a:p>
                      <a:pPr marL="577850" marR="0" indent="-3492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Ration </a:t>
                      </a: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 vary across months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 </a:t>
                      </a:r>
                      <a:r>
                        <a:rPr lang="en-U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 contract</a:t>
                      </a:r>
                    </a:p>
                    <a:p>
                      <a:pPr marL="577850" marR="0" indent="-3492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→ $Cost/cwt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vary across months within</a:t>
                      </a:r>
                      <a:r>
                        <a:rPr lang="en-US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contract</a:t>
                      </a:r>
                      <a:endParaRPr lang="en-US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5602" y="1530527"/>
            <a:ext cx="8610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program feed ration characteristics?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7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B4B-3A57-452A-B3FA-A8BC81D2750C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211272"/>
              </p:ext>
            </p:extLst>
          </p:nvPr>
        </p:nvGraphicFramePr>
        <p:xfrm>
          <a:off x="373362" y="2246452"/>
          <a:ext cx="8397276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7026"/>
                <a:gridCol w="39602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Average U.S. </a:t>
                      </a:r>
                      <a:r>
                        <a:rPr lang="en-US" sz="28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price received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 All-Milk, Corn, and Alfalfa Hay (USDA, Ag Prices Report)</a:t>
                      </a:r>
                    </a:p>
                    <a:p>
                      <a:pPr marL="461963" marR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Only final prices used</a:t>
                      </a: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SBM valued at Central Illinois /Decatur (Rail) reported by USDA, AMS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Simple 3-day average of </a:t>
                      </a:r>
                      <a:r>
                        <a:rPr lang="en-US" sz="2800" i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CME</a:t>
                      </a:r>
                      <a:r>
                        <a:rPr lang="en-US" sz="2800" i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i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futures final daily settlement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prices for Class III milk, Corn, and SBM</a:t>
                      </a:r>
                    </a:p>
                    <a:p>
                      <a:pPr marL="461963" marR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i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prices: Calculated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 sign-up</a:t>
                      </a:r>
                    </a:p>
                    <a:p>
                      <a:pPr marL="461963" marR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2400" i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Actual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prices:  Set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 futures contracts expire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5602" y="1530527"/>
            <a:ext cx="872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prices are used in program calculations?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7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L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D337-ADEA-4390-BA2A-44534469F248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060096"/>
              </p:ext>
            </p:extLst>
          </p:nvPr>
        </p:nvGraphicFramePr>
        <p:xfrm>
          <a:off x="449121" y="2892562"/>
          <a:ext cx="8267040" cy="3214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751"/>
                <a:gridCol w="5757289"/>
              </a:tblGrid>
              <a:tr h="615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endParaRPr lang="en-US" sz="2800" b="0" i="1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800" b="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31"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7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Once purchased,</a:t>
                      </a:r>
                      <a:r>
                        <a:rPr lang="en-US" sz="2700" b="0" i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MPP-Dairy</a:t>
                      </a:r>
                      <a:r>
                        <a:rPr lang="en-US" sz="27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contract holders cannot purchase </a:t>
                      </a:r>
                      <a:r>
                        <a:rPr lang="en-US" sz="2700" b="0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LGM</a:t>
                      </a:r>
                      <a:endParaRPr lang="en-US" sz="2700" b="0" i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700" i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2014/15</a:t>
                      </a:r>
                      <a:r>
                        <a:rPr lang="en-US" sz="27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 Contract holders can transition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2700" i="1" kern="12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MPP-Dairy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with coverage starting </a:t>
                      </a:r>
                      <a:r>
                        <a:rPr lang="en-US" sz="27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after fulfilling </a:t>
                      </a:r>
                      <a:r>
                        <a:rPr lang="en-US" sz="2700" i="1" kern="12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LGM</a:t>
                      </a:r>
                      <a:r>
                        <a:rPr lang="en-US" sz="27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contract</a:t>
                      </a:r>
                    </a:p>
                    <a:p>
                      <a:pPr marL="233363" marR="0" indent="-2333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700" i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After 2015</a:t>
                      </a:r>
                      <a:r>
                        <a:rPr lang="en-US" sz="2700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7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Cannot have 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7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ctive </a:t>
                      </a:r>
                      <a:r>
                        <a:rPr lang="en-US" sz="2700" i="1" kern="12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LGM</a:t>
                      </a:r>
                      <a:r>
                        <a:rPr lang="en-US" sz="27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contract for months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covered by 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desired </a:t>
                      </a:r>
                      <a:r>
                        <a:rPr lang="en-US" sz="2700" i="1" kern="12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MPP-Dairy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contract  (i.e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en-US" sz="2700" i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entire year</a:t>
                      </a:r>
                      <a:r>
                        <a:rPr lang="en-US" sz="27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700" i="1" dirty="0"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743" y="1519238"/>
            <a:ext cx="8044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user’s </a:t>
            </a:r>
            <a:r>
              <a:rPr lang="en-US" sz="3600" dirty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ransition to use of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MPP-Dairy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Risk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61" y="1620395"/>
            <a:ext cx="7602718" cy="33180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Factors when choosing use of MPP-Dairy </a:t>
            </a:r>
            <a:r>
              <a:rPr lang="en-US" dirty="0" smtClean="0"/>
              <a:t>and </a:t>
            </a:r>
            <a:r>
              <a:rPr lang="en-US" dirty="0" smtClean="0"/>
              <a:t>other </a:t>
            </a:r>
            <a:r>
              <a:rPr lang="en-US" dirty="0" smtClean="0"/>
              <a:t>margin </a:t>
            </a:r>
            <a:r>
              <a:rPr lang="en-US" dirty="0" smtClean="0"/>
              <a:t>risk management </a:t>
            </a:r>
            <a:r>
              <a:rPr lang="en-US" dirty="0" smtClean="0"/>
              <a:t>systems:</a:t>
            </a:r>
            <a:endParaRPr lang="en-US" dirty="0"/>
          </a:p>
          <a:p>
            <a:pPr lvl="1">
              <a:spcAft>
                <a:spcPts val="0"/>
              </a:spcAft>
            </a:pPr>
            <a:r>
              <a:rPr lang="en-US" dirty="0"/>
              <a:t>How much protection do you need?</a:t>
            </a:r>
          </a:p>
          <a:p>
            <a:pPr lvl="2"/>
            <a:r>
              <a:rPr lang="en-US" dirty="0"/>
              <a:t>If </a:t>
            </a:r>
            <a:r>
              <a:rPr lang="en-US" dirty="0" smtClean="0"/>
              <a:t>need </a:t>
            </a:r>
            <a:r>
              <a:rPr lang="en-US" dirty="0"/>
              <a:t>more protection than offered </a:t>
            </a:r>
            <a:r>
              <a:rPr lang="en-US" dirty="0" smtClean="0"/>
              <a:t>via MPP-Dairy may need </a:t>
            </a:r>
            <a:r>
              <a:rPr lang="en-US" dirty="0"/>
              <a:t>to consider </a:t>
            </a:r>
            <a:r>
              <a:rPr lang="en-US" dirty="0" smtClean="0"/>
              <a:t>other </a:t>
            </a:r>
            <a:r>
              <a:rPr lang="en-US" dirty="0"/>
              <a:t>risk management </a:t>
            </a:r>
            <a:r>
              <a:rPr lang="en-US" dirty="0" smtClean="0"/>
              <a:t>systems</a:t>
            </a:r>
          </a:p>
          <a:p>
            <a:pPr lvl="3"/>
            <a:r>
              <a:rPr lang="en-US" dirty="0" smtClean="0"/>
              <a:t>Herd expansion</a:t>
            </a:r>
          </a:p>
          <a:p>
            <a:pPr lvl="3"/>
            <a:r>
              <a:rPr lang="en-US" dirty="0" smtClean="0"/>
              <a:t>High component milk</a:t>
            </a:r>
          </a:p>
          <a:p>
            <a:pPr lvl="1"/>
            <a:r>
              <a:rPr lang="en-US" dirty="0" smtClean="0"/>
              <a:t>What is the cost?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1000-4D28-418F-9BA4-A3B22613C02F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809" y="3959258"/>
            <a:ext cx="5055218" cy="259787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576053" y="5561814"/>
            <a:ext cx="1351131" cy="55385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Risk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99" y="1581331"/>
            <a:ext cx="7753545" cy="4904827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Factors when choosing use of MPP-Dairy </a:t>
            </a:r>
            <a:r>
              <a:rPr lang="en-US" dirty="0" smtClean="0"/>
              <a:t>and </a:t>
            </a:r>
            <a:r>
              <a:rPr lang="en-US" dirty="0" smtClean="0"/>
              <a:t>other </a:t>
            </a:r>
            <a:r>
              <a:rPr lang="en-US" dirty="0" smtClean="0"/>
              <a:t>margin </a:t>
            </a:r>
            <a:r>
              <a:rPr lang="en-US" dirty="0" smtClean="0"/>
              <a:t>risk management </a:t>
            </a:r>
            <a:r>
              <a:rPr lang="en-US" dirty="0" smtClean="0"/>
              <a:t>systems:</a:t>
            </a:r>
            <a:endParaRPr lang="en-US" dirty="0"/>
          </a:p>
          <a:p>
            <a:pPr lvl="1">
              <a:spcAft>
                <a:spcPts val="0"/>
              </a:spcAft>
            </a:pPr>
            <a:r>
              <a:rPr lang="en-US" dirty="0" smtClean="0"/>
              <a:t>What is farm’s margin basis </a:t>
            </a:r>
            <a:r>
              <a:rPr lang="en-US" dirty="0" smtClean="0"/>
              <a:t>and </a:t>
            </a:r>
            <a:r>
              <a:rPr lang="en-US" dirty="0" smtClean="0"/>
              <a:t>basis </a:t>
            </a:r>
            <a:r>
              <a:rPr lang="en-US" dirty="0"/>
              <a:t>v</a:t>
            </a:r>
            <a:r>
              <a:rPr lang="en-US" dirty="0" smtClean="0"/>
              <a:t>olatility?</a:t>
            </a:r>
            <a:endParaRPr lang="en-US" dirty="0"/>
          </a:p>
          <a:p>
            <a:pPr lvl="2"/>
            <a:r>
              <a:rPr lang="en-US" dirty="0" smtClean="0"/>
              <a:t>What is the relationship between </a:t>
            </a:r>
            <a:r>
              <a:rPr lang="en-US" dirty="0" smtClean="0"/>
              <a:t>a </a:t>
            </a:r>
            <a:r>
              <a:rPr lang="en-US" dirty="0" smtClean="0"/>
              <a:t>farm’s mailbox </a:t>
            </a:r>
            <a:r>
              <a:rPr lang="en-US" dirty="0" smtClean="0"/>
              <a:t>margin</a:t>
            </a:r>
            <a:r>
              <a:rPr lang="en-US" dirty="0" smtClean="0"/>
              <a:t> </a:t>
            </a:r>
            <a:r>
              <a:rPr lang="en-US" dirty="0" smtClean="0"/>
              <a:t>and USDA’s </a:t>
            </a:r>
            <a:r>
              <a:rPr lang="en-US" dirty="0" smtClean="0"/>
              <a:t>value?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need $6.50 </a:t>
            </a:r>
            <a:r>
              <a:rPr lang="en-US" dirty="0" smtClean="0"/>
              <a:t>on-farm margin </a:t>
            </a:r>
            <a:r>
              <a:rPr lang="en-US" dirty="0" smtClean="0"/>
              <a:t>to cover variable costs how does </a:t>
            </a:r>
            <a:r>
              <a:rPr lang="en-US" dirty="0" smtClean="0"/>
              <a:t>this </a:t>
            </a:r>
            <a:r>
              <a:rPr lang="en-US" dirty="0" smtClean="0"/>
              <a:t>translate to MPP-Dairy </a:t>
            </a:r>
            <a:r>
              <a:rPr lang="en-US" dirty="0" smtClean="0"/>
              <a:t>margin:  </a:t>
            </a:r>
            <a:r>
              <a:rPr lang="en-US" dirty="0" smtClean="0"/>
              <a:t>$7.50, $5.75, etc. </a:t>
            </a:r>
            <a:r>
              <a:rPr lang="en-US" dirty="0" smtClean="0"/>
              <a:t>? </a:t>
            </a:r>
          </a:p>
          <a:p>
            <a:pPr lvl="2"/>
            <a:r>
              <a:rPr lang="en-US" dirty="0" smtClean="0"/>
              <a:t>How </a:t>
            </a:r>
            <a:r>
              <a:rPr lang="en-US" dirty="0"/>
              <a:t>likely </a:t>
            </a:r>
            <a:r>
              <a:rPr lang="en-US" dirty="0" smtClean="0"/>
              <a:t>a farm’s margin </a:t>
            </a:r>
            <a:r>
              <a:rPr lang="en-US" dirty="0"/>
              <a:t>declines much more than USDA benchmark margin?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1000-4D28-418F-9BA4-A3B22613C02F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20" y="256674"/>
            <a:ext cx="8879306" cy="770021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467F-FFF6-4821-A2F4-4E30E8A13C6D}" type="slidenum">
              <a:rPr lang="en-US" smtClean="0"/>
              <a:t>25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989" y="5036261"/>
            <a:ext cx="2240572" cy="458029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725153" y="1377044"/>
            <a:ext cx="5430266" cy="290479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Brian W. Gould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bwgould@wisc.edu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(608)263-3212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Dairy Marketing and Policy (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group 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website: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www.dairymarkets.org/mpp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901" y="6134509"/>
            <a:ext cx="813518" cy="364388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63" y="4457225"/>
            <a:ext cx="2042763" cy="45932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518" y="4429388"/>
            <a:ext cx="1452292" cy="4593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4" descr="F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990" y="5032119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ncrme.org/images/NCRME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419" y="5027977"/>
            <a:ext cx="796712" cy="796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2828" y="5718541"/>
            <a:ext cx="1322947" cy="78035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D59-D07F-4542-BA0F-4BDF30F5BCD5}" type="datetime4">
              <a:rPr lang="en-US" smtClean="0">
                <a:solidFill>
                  <a:prstClr val="white">
                    <a:lumMod val="50000"/>
                  </a:prstClr>
                </a:solidFill>
              </a:rPr>
              <a:t>September 7, 2014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MPP-Dairy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Use of Other Margin Risk Management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Can </a:t>
            </a:r>
            <a:r>
              <a:rPr lang="en-US" dirty="0" smtClean="0"/>
              <a:t>still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Forward contract farm milk </a:t>
            </a:r>
            <a:r>
              <a:rPr lang="en-US" dirty="0"/>
              <a:t>with </a:t>
            </a:r>
            <a:r>
              <a:rPr lang="en-US" dirty="0" smtClean="0"/>
              <a:t>processor (except Class I) and purchased feed </a:t>
            </a:r>
            <a:r>
              <a:rPr lang="en-US" dirty="0"/>
              <a:t>from </a:t>
            </a:r>
            <a:r>
              <a:rPr lang="en-US" dirty="0" smtClean="0"/>
              <a:t>supplier 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Continue </a:t>
            </a:r>
            <a:r>
              <a:rPr lang="en-US" dirty="0"/>
              <a:t>to use </a:t>
            </a:r>
            <a:r>
              <a:rPr lang="en-US" dirty="0" smtClean="0"/>
              <a:t>futures and/or options if desired</a:t>
            </a:r>
            <a:endParaRPr lang="en-US" dirty="0"/>
          </a:p>
          <a:p>
            <a:pPr>
              <a:spcAft>
                <a:spcPts val="0"/>
              </a:spcAft>
            </a:pPr>
            <a:r>
              <a:rPr lang="en-US" dirty="0" smtClean="0"/>
              <a:t>If use </a:t>
            </a:r>
            <a:r>
              <a:rPr lang="en-US" i="1" dirty="0" smtClean="0">
                <a:solidFill>
                  <a:srgbClr val="0000FF"/>
                </a:solidFill>
              </a:rPr>
              <a:t>MPP-Dairy</a:t>
            </a:r>
            <a:r>
              <a:rPr lang="en-US" dirty="0" smtClean="0"/>
              <a:t> may </a:t>
            </a:r>
            <a:r>
              <a:rPr lang="en-US" dirty="0"/>
              <a:t>want to </a:t>
            </a:r>
            <a:r>
              <a:rPr lang="en-US" dirty="0" smtClean="0"/>
              <a:t>protect</a:t>
            </a:r>
          </a:p>
          <a:p>
            <a:pPr lvl="1">
              <a:spcAft>
                <a:spcPts val="0"/>
              </a:spcAft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Additional milk component values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MPP-Dairy</a:t>
            </a:r>
            <a:r>
              <a:rPr lang="en-US" dirty="0" smtClean="0"/>
              <a:t> assumption </a:t>
            </a:r>
            <a:r>
              <a:rPr lang="en-US" dirty="0" smtClean="0"/>
              <a:t>that </a:t>
            </a:r>
            <a:r>
              <a:rPr lang="en-US" dirty="0" smtClean="0"/>
              <a:t>milk has average </a:t>
            </a:r>
            <a:r>
              <a:rPr lang="en-US" dirty="0" smtClean="0"/>
              <a:t>quality </a:t>
            </a:r>
            <a:r>
              <a:rPr lang="en-US" dirty="0" smtClean="0"/>
              <a:t>and price</a:t>
            </a:r>
          </a:p>
          <a:p>
            <a:pPr lvl="1">
              <a:spcAft>
                <a:spcPts val="0"/>
              </a:spcAft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Uninsured milk</a:t>
            </a:r>
            <a:r>
              <a:rPr lang="en-US" dirty="0" smtClean="0"/>
              <a:t>:  </a:t>
            </a:r>
          </a:p>
          <a:p>
            <a:pPr lvl="2">
              <a:buClr>
                <a:schemeClr val="tx1"/>
              </a:buClr>
            </a:pPr>
            <a:r>
              <a:rPr lang="en-US" dirty="0" smtClean="0"/>
              <a:t>Slow </a:t>
            </a:r>
            <a:r>
              <a:rPr lang="en-US" i="1" dirty="0" smtClean="0">
                <a:solidFill>
                  <a:srgbClr val="0000FF"/>
                </a:solidFill>
              </a:rPr>
              <a:t>APH</a:t>
            </a:r>
            <a:r>
              <a:rPr lang="en-US" dirty="0" smtClean="0"/>
              <a:t> </a:t>
            </a:r>
            <a:r>
              <a:rPr lang="en-US" dirty="0" smtClean="0"/>
              <a:t>growth starting after enrollment</a:t>
            </a:r>
            <a:endParaRPr lang="en-US" dirty="0" smtClean="0"/>
          </a:p>
          <a:p>
            <a:pPr lvl="2">
              <a:buClr>
                <a:schemeClr val="tx1"/>
              </a:buClr>
            </a:pPr>
            <a:r>
              <a:rPr lang="en-US" dirty="0" smtClean="0"/>
              <a:t>90% maximum program coverage</a:t>
            </a:r>
            <a:endParaRPr lang="en-US" i="1" dirty="0"/>
          </a:p>
          <a:p>
            <a:pPr>
              <a:spcAft>
                <a:spcPts val="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E4F8-12FF-46C6-91D4-7ADBDC2FFD07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Options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207"/>
            <a:ext cx="7796463" cy="4904827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Before we talk about </a:t>
            </a:r>
            <a:r>
              <a:rPr lang="en-US" i="1" dirty="0" smtClean="0">
                <a:solidFill>
                  <a:srgbClr val="0000FF"/>
                </a:solidFill>
              </a:rPr>
              <a:t>MPP-Dairy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>
                <a:solidFill>
                  <a:srgbClr val="0000FF"/>
                </a:solidFill>
              </a:rPr>
              <a:t>LGM</a:t>
            </a:r>
            <a:r>
              <a:rPr lang="en-US" dirty="0" smtClean="0"/>
              <a:t> </a:t>
            </a:r>
            <a:r>
              <a:rPr lang="en-US" dirty="0"/>
              <a:t>lets quickly review a simple options based strategy for establishing an IOFC </a:t>
            </a:r>
            <a:r>
              <a:rPr lang="en-US" i="1" dirty="0" smtClean="0">
                <a:solidFill>
                  <a:srgbClr val="FF0000"/>
                </a:solidFill>
              </a:rPr>
              <a:t>floor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Class </a:t>
            </a:r>
            <a:r>
              <a:rPr lang="en-US" dirty="0"/>
              <a:t>III </a:t>
            </a:r>
            <a:r>
              <a:rPr lang="en-US" dirty="0" smtClean="0"/>
              <a:t>put:  </a:t>
            </a:r>
            <a:r>
              <a:rPr lang="en-US" dirty="0" smtClean="0"/>
              <a:t>Establishes </a:t>
            </a:r>
            <a:r>
              <a:rPr lang="en-US" i="1" dirty="0" smtClean="0">
                <a:solidFill>
                  <a:srgbClr val="FF0000"/>
                </a:solidFill>
              </a:rPr>
              <a:t>minimum</a:t>
            </a:r>
            <a:r>
              <a:rPr lang="en-US" dirty="0" smtClean="0"/>
              <a:t> milk value 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</a:t>
            </a:r>
            <a:r>
              <a:rPr lang="en-US" dirty="0" smtClean="0"/>
              <a:t>eed-based </a:t>
            </a:r>
            <a:r>
              <a:rPr lang="en-US" dirty="0"/>
              <a:t>equivalent </a:t>
            </a:r>
            <a:r>
              <a:rPr lang="en-US" dirty="0" smtClean="0"/>
              <a:t>call:  </a:t>
            </a:r>
            <a:r>
              <a:rPr lang="en-US" dirty="0" smtClean="0"/>
              <a:t>Establishes </a:t>
            </a:r>
            <a:r>
              <a:rPr lang="en-US" i="1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/>
              <a:t> feed cost ($/cwt milk)</a:t>
            </a:r>
          </a:p>
          <a:p>
            <a:pPr lvl="2">
              <a:buClr>
                <a:schemeClr val="tx1"/>
              </a:buClr>
            </a:pPr>
            <a:r>
              <a:rPr lang="en-US" dirty="0" smtClean="0"/>
              <a:t>Corn</a:t>
            </a:r>
          </a:p>
          <a:p>
            <a:pPr lvl="2">
              <a:buClr>
                <a:schemeClr val="tx1"/>
              </a:buClr>
            </a:pPr>
            <a:r>
              <a:rPr lang="en-US" dirty="0" smtClean="0"/>
              <a:t>SBM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B3F-AB51-4DB4-BA3A-01CCCCC6C049}" type="datetime4">
              <a:rPr lang="en-US" b="1" smtClean="0"/>
              <a:t>September 7, 2014</a:t>
            </a:fld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b="1" smtClean="0"/>
              <a:pPr/>
              <a:t>4</a:t>
            </a:fld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89747" y="4464596"/>
            <a:ext cx="3237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i.e., Convert feed to corn and SBM equivalents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2001906" y="4578459"/>
            <a:ext cx="187841" cy="707886"/>
          </a:xfrm>
          <a:prstGeom prst="rightBrace">
            <a:avLst>
              <a:gd name="adj1" fmla="val 49695"/>
              <a:gd name="adj2" fmla="val 4513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 Risk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Management: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Options Based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4D03-A3D4-4073-B6DD-2286FC7FE33C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383112" y="4360792"/>
            <a:ext cx="10048" cy="8175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222263" y="3207147"/>
            <a:ext cx="7550" cy="19305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2321000" y="4360790"/>
            <a:ext cx="10621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4251125" y="3183782"/>
            <a:ext cx="10621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321000" y="5178340"/>
            <a:ext cx="4471434" cy="5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936920" y="1956195"/>
            <a:ext cx="7681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$/cwt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383112" y="4360790"/>
            <a:ext cx="2798138" cy="2"/>
          </a:xfrm>
          <a:prstGeom prst="line">
            <a:avLst/>
          </a:prstGeom>
          <a:noFill/>
          <a:ln w="38100">
            <a:solidFill>
              <a:srgbClr val="00B05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982452" y="1946263"/>
            <a:ext cx="3018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Milk revenue floor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3407757" y="2378773"/>
            <a:ext cx="466979" cy="7488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647117" y="4428804"/>
            <a:ext cx="25331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 cost ceiling</a:t>
            </a: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 flipV="1">
            <a:off x="6245299" y="4352839"/>
            <a:ext cx="479620" cy="27440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203799" y="3100452"/>
            <a:ext cx="8867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Min. </a:t>
            </a: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IOFC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2295138" y="2314828"/>
            <a:ext cx="25862" cy="2863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20999" y="3168278"/>
            <a:ext cx="19224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4219231" y="2278747"/>
            <a:ext cx="1633022" cy="8877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2476548" y="4352839"/>
            <a:ext cx="916612" cy="7570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081025" y="5185029"/>
            <a:ext cx="30254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Price/Cost ($/cwt milk)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58916" y="3561571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IOFC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000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03761" y="3866203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IOFC</a:t>
            </a:r>
            <a:r>
              <a:rPr lang="en-US" sz="24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sz="2400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9502" y="5137652"/>
            <a:ext cx="5838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$P*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431" y="2545755"/>
            <a:ext cx="227818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$P</a:t>
            </a:r>
            <a:r>
              <a:rPr lang="en-US" sz="24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Class III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</a:p>
          <a:p>
            <a:pPr algn="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Strike Price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3273" y="3735385"/>
            <a:ext cx="1951175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$C</a:t>
            </a:r>
            <a:r>
              <a:rPr lang="en-US" sz="24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Feed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Strike Price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060539" y="2717400"/>
            <a:ext cx="12026" cy="159709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480547" y="3181968"/>
            <a:ext cx="10283" cy="18115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019995" y="3183782"/>
            <a:ext cx="0" cy="115918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089149" y="5164651"/>
            <a:ext cx="6126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$C*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55162" y="2551662"/>
            <a:ext cx="3278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IOFC</a:t>
            </a:r>
            <a:r>
              <a:rPr lang="en-US" sz="24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 IOFC &lt; IOFC*</a:t>
            </a:r>
            <a:endParaRPr lang="en-US" sz="2400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3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6" grpId="1"/>
      <p:bldP spid="16" grpId="2"/>
      <p:bldP spid="17" grpId="0" animBg="1"/>
      <p:bldP spid="17" grpId="1" animBg="1"/>
      <p:bldP spid="17" grpId="2" animBg="1"/>
      <p:bldP spid="18" grpId="0"/>
      <p:bldP spid="19" grpId="0" animBg="1"/>
      <p:bldP spid="20" grpId="0"/>
      <p:bldP spid="21" grpId="0" animBg="1"/>
      <p:bldP spid="25" grpId="0"/>
      <p:bldP spid="26" grpId="0"/>
      <p:bldP spid="27" grpId="0"/>
      <p:bldP spid="28" grpId="0"/>
      <p:bldP spid="28" grpId="1"/>
      <p:bldP spid="28" grpId="2"/>
      <p:bldP spid="29" grpId="0"/>
      <p:bldP spid="29" grpId="1"/>
      <p:bldP spid="29" grpId="2"/>
      <p:bldP spid="30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 Risk Management:  Options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lvl="0" indent="-338138" defTabSz="914400"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Problems with this </a:t>
            </a:r>
            <a:r>
              <a:rPr lang="en-US" dirty="0" smtClean="0">
                <a:cs typeface="Arial" pitchFamily="34" charset="0"/>
              </a:rPr>
              <a:t>strategy</a:t>
            </a:r>
          </a:p>
          <a:p>
            <a:pPr marL="746125" lvl="1" defTabSz="914400" fontAlgn="base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buChar char="‒"/>
              <a:defRPr/>
            </a:pPr>
            <a:r>
              <a:rPr lang="en-US" dirty="0" smtClean="0">
                <a:cs typeface="Arial" pitchFamily="34" charset="0"/>
              </a:rPr>
              <a:t>Could by expensive especially in volatile markets</a:t>
            </a:r>
          </a:p>
          <a:p>
            <a:pPr marL="746125" lvl="1" defTabSz="914400" fontAlgn="base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buChar char="‒"/>
              <a:defRPr/>
            </a:pPr>
            <a:r>
              <a:rPr lang="en-US" dirty="0" smtClean="0">
                <a:cs typeface="Arial" pitchFamily="34" charset="0"/>
              </a:rPr>
              <a:t>For </a:t>
            </a:r>
            <a:r>
              <a:rPr lang="en-US" dirty="0">
                <a:cs typeface="Arial" pitchFamily="34" charset="0"/>
              </a:rPr>
              <a:t>small operations, </a:t>
            </a:r>
            <a:r>
              <a:rPr lang="en-US" dirty="0" smtClean="0">
                <a:cs typeface="Arial" pitchFamily="34" charset="0"/>
              </a:rPr>
              <a:t>contract sizes may be problematic </a:t>
            </a:r>
            <a:endParaRPr lang="en-US" dirty="0">
              <a:cs typeface="Arial" pitchFamily="34" charset="0"/>
            </a:endParaRPr>
          </a:p>
          <a:p>
            <a:pPr marL="1257300" lvl="2" indent="-342900" defTabSz="9144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cs typeface="Arial" pitchFamily="34" charset="0"/>
              </a:rPr>
              <a:t>200,000 &amp; 100,000 </a:t>
            </a:r>
            <a:r>
              <a:rPr lang="en-US" dirty="0" err="1">
                <a:cs typeface="Arial" pitchFamily="34" charset="0"/>
              </a:rPr>
              <a:t>lb</a:t>
            </a:r>
            <a:r>
              <a:rPr lang="en-US" dirty="0">
                <a:cs typeface="Arial" pitchFamily="34" charset="0"/>
              </a:rPr>
              <a:t> – </a:t>
            </a:r>
            <a:r>
              <a:rPr lang="en-US" i="1" dirty="0">
                <a:cs typeface="Arial" pitchFamily="34" charset="0"/>
              </a:rPr>
              <a:t>Class III </a:t>
            </a:r>
            <a:r>
              <a:rPr lang="en-US" dirty="0">
                <a:cs typeface="Arial" pitchFamily="34" charset="0"/>
              </a:rPr>
              <a:t>(options)</a:t>
            </a:r>
          </a:p>
          <a:p>
            <a:pPr marL="1147763" lvl="3" indent="0" defTabSz="914400" fontAlgn="base">
              <a:spcBef>
                <a:spcPct val="0"/>
              </a:spcBef>
              <a:spcAft>
                <a:spcPct val="0"/>
              </a:spcAft>
              <a:buSzPct val="100000"/>
              <a:buNone/>
              <a:defRPr/>
            </a:pPr>
            <a:r>
              <a:rPr lang="en-US" dirty="0" smtClean="0">
                <a:cs typeface="Arial" pitchFamily="34" charset="0"/>
              </a:rPr>
              <a:t> ‒  110/55 </a:t>
            </a:r>
            <a:r>
              <a:rPr lang="en-US" dirty="0">
                <a:cs typeface="Arial" pitchFamily="34" charset="0"/>
              </a:rPr>
              <a:t>cow herds assuming 22,000 </a:t>
            </a:r>
            <a:r>
              <a:rPr lang="en-US" dirty="0" err="1">
                <a:cs typeface="Arial" pitchFamily="34" charset="0"/>
              </a:rPr>
              <a:t>lbs</a:t>
            </a:r>
            <a:r>
              <a:rPr lang="en-US" dirty="0">
                <a:cs typeface="Arial" pitchFamily="34" charset="0"/>
              </a:rPr>
              <a:t>/cow</a:t>
            </a:r>
          </a:p>
          <a:p>
            <a:pPr marL="1257300" lvl="2" indent="-342900" defTabSz="9144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cs typeface="Arial" pitchFamily="34" charset="0"/>
              </a:rPr>
              <a:t>5,000 </a:t>
            </a:r>
            <a:r>
              <a:rPr lang="en-US" dirty="0" err="1">
                <a:cs typeface="Arial" pitchFamily="34" charset="0"/>
              </a:rPr>
              <a:t>bu</a:t>
            </a:r>
            <a:r>
              <a:rPr lang="en-US" dirty="0">
                <a:cs typeface="Arial" pitchFamily="34" charset="0"/>
              </a:rPr>
              <a:t> – </a:t>
            </a:r>
            <a:r>
              <a:rPr lang="en-US" i="1" dirty="0">
                <a:cs typeface="Arial" pitchFamily="34" charset="0"/>
              </a:rPr>
              <a:t>Corn</a:t>
            </a:r>
            <a:r>
              <a:rPr lang="en-US" dirty="0">
                <a:cs typeface="Arial" pitchFamily="34" charset="0"/>
              </a:rPr>
              <a:t> &amp; </a:t>
            </a:r>
            <a:r>
              <a:rPr lang="en-US" i="1" dirty="0">
                <a:cs typeface="Arial" pitchFamily="34" charset="0"/>
              </a:rPr>
              <a:t>Soybeans</a:t>
            </a:r>
            <a:r>
              <a:rPr lang="en-US" dirty="0">
                <a:cs typeface="Arial" pitchFamily="34" charset="0"/>
              </a:rPr>
              <a:t> </a:t>
            </a:r>
          </a:p>
          <a:p>
            <a:pPr marL="1257300" lvl="2" indent="-342900" defTabSz="9144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cs typeface="Arial" pitchFamily="34" charset="0"/>
              </a:rPr>
              <a:t>100 tons – </a:t>
            </a:r>
            <a:r>
              <a:rPr lang="en-US" i="1" dirty="0">
                <a:cs typeface="Arial" pitchFamily="34" charset="0"/>
              </a:rPr>
              <a:t>Soybean Meal</a:t>
            </a:r>
            <a:r>
              <a:rPr lang="en-US" dirty="0">
                <a:cs typeface="Arial" pitchFamily="34" charset="0"/>
              </a:rPr>
              <a:t>	</a:t>
            </a:r>
          </a:p>
          <a:p>
            <a:pPr marL="746125" lvl="1" defTabSz="914400" fontAlgn="base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buChar char="‒"/>
              <a:defRPr/>
            </a:pPr>
            <a:r>
              <a:rPr lang="en-US" dirty="0" smtClean="0">
                <a:cs typeface="Arial" pitchFamily="34" charset="0"/>
              </a:rPr>
              <a:t>May </a:t>
            </a:r>
            <a:r>
              <a:rPr lang="en-US" dirty="0">
                <a:cs typeface="Arial" pitchFamily="34" charset="0"/>
              </a:rPr>
              <a:t>not be able to undertake desired strategy due to relatively thin </a:t>
            </a:r>
            <a:r>
              <a:rPr lang="en-US" dirty="0" smtClean="0">
                <a:cs typeface="Arial" pitchFamily="34" charset="0"/>
              </a:rPr>
              <a:t>Class III options </a:t>
            </a:r>
            <a:r>
              <a:rPr lang="en-US" dirty="0">
                <a:cs typeface="Arial" pitchFamily="34" charset="0"/>
              </a:rPr>
              <a:t>market</a:t>
            </a:r>
          </a:p>
          <a:p>
            <a:pPr marL="1257300" lvl="2" indent="-342900" defTabSz="9144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cs typeface="Arial" pitchFamily="34" charset="0"/>
              </a:rPr>
              <a:t>Someone must be willing to sell </a:t>
            </a:r>
            <a:r>
              <a:rPr lang="en-US" dirty="0" smtClean="0">
                <a:cs typeface="Arial" pitchFamily="34" charset="0"/>
              </a:rPr>
              <a:t>the put </a:t>
            </a:r>
            <a:r>
              <a:rPr lang="en-US" dirty="0" smtClean="0">
                <a:cs typeface="Arial" pitchFamily="34" charset="0"/>
              </a:rPr>
              <a:t>option</a:t>
            </a:r>
            <a:endParaRPr lang="en-US" dirty="0"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9DD-74CB-46C3-AC14-B30B8A3043D0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 Risk Management:  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endParaRPr lang="en-US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13" y="1547674"/>
            <a:ext cx="7705288" cy="4904827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MPP-Dairy</a:t>
            </a:r>
            <a:r>
              <a:rPr lang="en-US" dirty="0" smtClean="0"/>
              <a:t> sign-up:  </a:t>
            </a:r>
            <a:endParaRPr lang="en-US" dirty="0"/>
          </a:p>
          <a:p>
            <a:pPr lvl="1" indent="-284163"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‒"/>
            </a:pPr>
            <a:r>
              <a:rPr lang="en-US" dirty="0" smtClean="0"/>
              <a:t>Can </a:t>
            </a:r>
            <a:r>
              <a:rPr lang="en-US" dirty="0"/>
              <a:t>sign-up </a:t>
            </a:r>
            <a:r>
              <a:rPr lang="en-US" dirty="0" smtClean="0"/>
              <a:t>anytime </a:t>
            </a:r>
            <a:r>
              <a:rPr lang="en-US" dirty="0"/>
              <a:t>over </a:t>
            </a:r>
            <a:r>
              <a:rPr lang="en-US" dirty="0" smtClean="0"/>
              <a:t>life </a:t>
            </a:r>
            <a:r>
              <a:rPr lang="en-US" dirty="0"/>
              <a:t>of </a:t>
            </a:r>
            <a:r>
              <a:rPr lang="en-US" dirty="0" smtClean="0"/>
              <a:t>Farm </a:t>
            </a:r>
            <a:r>
              <a:rPr lang="en-US" dirty="0"/>
              <a:t>Bill during designated sign-up periods</a:t>
            </a:r>
          </a:p>
          <a:p>
            <a:pPr lvl="1" indent="-284163">
              <a:spcAft>
                <a:spcPts val="0"/>
              </a:spcAft>
              <a:buClr>
                <a:schemeClr val="tx1"/>
              </a:buClr>
              <a:buFont typeface="Times New Roman" panose="02020603050405020304" pitchFamily="18" charset="0"/>
              <a:buChar char="‒"/>
            </a:pPr>
            <a:r>
              <a:rPr lang="en-US" dirty="0" smtClean="0"/>
              <a:t>After sign-up, </a:t>
            </a:r>
            <a:r>
              <a:rPr lang="en-US" dirty="0"/>
              <a:t>enrolled until end of 2018</a:t>
            </a:r>
          </a:p>
          <a:p>
            <a:pPr>
              <a:spcAft>
                <a:spcPts val="0"/>
              </a:spcAft>
              <a:buClr>
                <a:schemeClr val="tx1"/>
              </a:buClr>
            </a:pPr>
            <a:r>
              <a:rPr lang="en-US" dirty="0" smtClean="0"/>
              <a:t>Before initial sign-up producers may want to evaluate merits of </a:t>
            </a:r>
            <a:r>
              <a:rPr lang="en-US" i="1" dirty="0" smtClean="0">
                <a:solidFill>
                  <a:srgbClr val="0000FF"/>
                </a:solidFill>
              </a:rPr>
              <a:t>MPP-Dairy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 </a:t>
            </a:r>
            <a:r>
              <a:rPr lang="en-US" i="1" dirty="0" smtClean="0">
                <a:solidFill>
                  <a:srgbClr val="0000FF"/>
                </a:solidFill>
              </a:rPr>
              <a:t>LGM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</a:pPr>
            <a:r>
              <a:rPr lang="en-US" dirty="0" smtClean="0"/>
              <a:t>Lets quickly review </a:t>
            </a:r>
            <a:r>
              <a:rPr lang="en-US" i="1" dirty="0" smtClean="0">
                <a:solidFill>
                  <a:srgbClr val="0000FF"/>
                </a:solidFill>
              </a:rPr>
              <a:t>LGM</a:t>
            </a:r>
            <a:r>
              <a:rPr lang="en-US" dirty="0" smtClean="0"/>
              <a:t> and then compare  </a:t>
            </a:r>
            <a:r>
              <a:rPr lang="en-US" dirty="0" smtClean="0"/>
              <a:t>each programs’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8936-151B-4696-BB66-AB13EC0A17D5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lvl="0" indent="-282575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i="1" dirty="0" smtClean="0">
                <a:solidFill>
                  <a:srgbClr val="0000FF"/>
                </a:solidFill>
                <a:cs typeface="Arial" pitchFamily="34" charset="0"/>
              </a:rPr>
              <a:t>LGM</a:t>
            </a:r>
            <a:r>
              <a:rPr lang="en-US" dirty="0" smtClean="0">
                <a:cs typeface="Arial" pitchFamily="34" charset="0"/>
              </a:rPr>
              <a:t> used </a:t>
            </a:r>
            <a:r>
              <a:rPr lang="en-US" dirty="0">
                <a:cs typeface="Arial" pitchFamily="34" charset="0"/>
              </a:rPr>
              <a:t>to manage IOFC volatility</a:t>
            </a:r>
          </a:p>
          <a:p>
            <a:pPr marL="746125" lvl="1" indent="-282575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defRPr/>
            </a:pPr>
            <a:r>
              <a:rPr lang="en-US" dirty="0">
                <a:cs typeface="Arial" pitchFamily="34" charset="0"/>
              </a:rPr>
              <a:t>Establishes </a:t>
            </a:r>
            <a:r>
              <a:rPr lang="en-US" i="1" dirty="0">
                <a:solidFill>
                  <a:srgbClr val="0000FF"/>
                </a:solidFill>
                <a:cs typeface="Arial" pitchFamily="34" charset="0"/>
              </a:rPr>
              <a:t>minimum</a:t>
            </a:r>
            <a:r>
              <a:rPr lang="en-US" i="1" dirty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IOFC similar </a:t>
            </a:r>
            <a:r>
              <a:rPr lang="en-US" dirty="0">
                <a:cs typeface="Arial" pitchFamily="34" charset="0"/>
              </a:rPr>
              <a:t>to </a:t>
            </a:r>
            <a:r>
              <a:rPr lang="en-US" dirty="0" smtClean="0">
                <a:cs typeface="Arial" pitchFamily="34" charset="0"/>
              </a:rPr>
              <a:t>above put/call options strategy </a:t>
            </a:r>
            <a:endParaRPr lang="en-US" dirty="0">
              <a:cs typeface="Arial" pitchFamily="34" charset="0"/>
            </a:endParaRPr>
          </a:p>
          <a:p>
            <a:pPr marL="1144588" lvl="2" indent="-3429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US" i="1" dirty="0">
                <a:solidFill>
                  <a:srgbClr val="0000FF"/>
                </a:solidFill>
                <a:cs typeface="Arial" pitchFamily="34" charset="0"/>
              </a:rPr>
              <a:t>No</a:t>
            </a:r>
            <a:r>
              <a:rPr lang="en-US" dirty="0">
                <a:cs typeface="Arial" pitchFamily="34" charset="0"/>
              </a:rPr>
              <a:t> options actually purchased</a:t>
            </a:r>
          </a:p>
          <a:p>
            <a:pPr marL="1489075" lvl="3" indent="-3429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>
                <a:cs typeface="Arial" pitchFamily="34" charset="0"/>
              </a:rPr>
              <a:t>Markets only used as information source</a:t>
            </a:r>
            <a:endParaRPr lang="en-US" dirty="0"/>
          </a:p>
          <a:p>
            <a:pPr marL="1146175" lvl="2" indent="-3429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defRPr/>
            </a:pPr>
            <a:r>
              <a:rPr lang="en-US" i="1" dirty="0">
                <a:solidFill>
                  <a:srgbClr val="0000FF"/>
                </a:solidFill>
                <a:cs typeface="Arial" pitchFamily="34" charset="0"/>
              </a:rPr>
              <a:t>No</a:t>
            </a:r>
            <a:r>
              <a:rPr lang="en-US" i="1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minimum size limit unlike options contracts</a:t>
            </a:r>
          </a:p>
          <a:p>
            <a:pPr marL="1146175" lvl="2" indent="-3429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US" i="1" dirty="0">
                <a:solidFill>
                  <a:srgbClr val="0000FF"/>
                </a:solidFill>
                <a:cs typeface="Arial" pitchFamily="34" charset="0"/>
              </a:rPr>
              <a:t>Coverage Upper limit</a:t>
            </a:r>
            <a:r>
              <a:rPr lang="en-US" dirty="0">
                <a:cs typeface="Arial" pitchFamily="34" charset="0"/>
              </a:rPr>
              <a:t>:  240,000 cwt over 10 mo. or within a single insurance  year</a:t>
            </a:r>
          </a:p>
          <a:p>
            <a:pPr marL="1146175" lvl="2" indent="-3429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>
                <a:cs typeface="Arial" pitchFamily="34" charset="0"/>
              </a:rPr>
              <a:t>Premium not due until </a:t>
            </a:r>
            <a:r>
              <a:rPr lang="en-US" i="1" dirty="0">
                <a:solidFill>
                  <a:srgbClr val="0000FF"/>
                </a:solidFill>
                <a:cs typeface="Arial" pitchFamily="34" charset="0"/>
              </a:rPr>
              <a:t>after</a:t>
            </a:r>
            <a:r>
              <a:rPr lang="en-US" dirty="0">
                <a:cs typeface="Arial" pitchFamily="34" charset="0"/>
              </a:rPr>
              <a:t> 11-month insurance period </a:t>
            </a:r>
            <a:r>
              <a:rPr lang="en-US" i="1" dirty="0">
                <a:solidFill>
                  <a:srgbClr val="0000FF"/>
                </a:solidFill>
                <a:cs typeface="Arial" pitchFamily="34" charset="0"/>
              </a:rPr>
              <a:t>regardless</a:t>
            </a:r>
            <a:r>
              <a:rPr lang="en-US" dirty="0">
                <a:cs typeface="Arial" pitchFamily="34" charset="0"/>
              </a:rPr>
              <a:t> of number of insured </a:t>
            </a:r>
            <a:r>
              <a:rPr lang="en-US" dirty="0" smtClean="0">
                <a:cs typeface="Arial" pitchFamily="34" charset="0"/>
              </a:rPr>
              <a:t>months</a:t>
            </a:r>
            <a:endParaRPr lang="en-US" dirty="0">
              <a:cs typeface="Arial" pitchFamily="34" charset="0"/>
            </a:endParaRPr>
          </a:p>
          <a:p>
            <a:pPr marL="1146175" lvl="2" indent="-3429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 smtClean="0">
                <a:cs typeface="Arial" pitchFamily="34" charset="0"/>
              </a:rPr>
              <a:t>Known subsidized </a:t>
            </a:r>
            <a:r>
              <a:rPr lang="en-US" dirty="0" smtClean="0">
                <a:cs typeface="Arial" pitchFamily="34" charset="0"/>
              </a:rPr>
              <a:t>producer premiums </a:t>
            </a:r>
            <a:r>
              <a:rPr lang="en-US" dirty="0" smtClean="0">
                <a:cs typeface="Arial" pitchFamily="34" charset="0"/>
              </a:rPr>
              <a:t>and direct </a:t>
            </a:r>
            <a:r>
              <a:rPr lang="en-US" dirty="0" smtClean="0">
                <a:cs typeface="Arial" pitchFamily="34" charset="0"/>
              </a:rPr>
              <a:t>payments </a:t>
            </a:r>
            <a:r>
              <a:rPr lang="en-US" dirty="0">
                <a:cs typeface="Arial" pitchFamily="34" charset="0"/>
              </a:rPr>
              <a:t>to insurance providers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961E-6BEB-4566-9FFE-B235A467ECA9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indent="-282575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i="1" dirty="0" smtClean="0">
                <a:solidFill>
                  <a:srgbClr val="0000FF"/>
                </a:solidFill>
              </a:rPr>
              <a:t>LGM</a:t>
            </a:r>
            <a:r>
              <a:rPr lang="en-US" dirty="0" smtClean="0"/>
              <a:t> </a:t>
            </a:r>
            <a:r>
              <a:rPr lang="en-US" dirty="0"/>
              <a:t>is customizable with respect to: </a:t>
            </a:r>
          </a:p>
          <a:p>
            <a:pPr marL="685800" lvl="1" indent="-22860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/>
              <a:t>Number of months insured by </a:t>
            </a:r>
            <a:r>
              <a:rPr lang="en-US" dirty="0" smtClean="0"/>
              <a:t>a </a:t>
            </a:r>
            <a:r>
              <a:rPr lang="en-US" dirty="0"/>
              <a:t>contract:  1 – 10</a:t>
            </a:r>
            <a:endParaRPr lang="en-US" sz="2400" dirty="0"/>
          </a:p>
          <a:p>
            <a:pPr marL="685800" lvl="1" indent="-22860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/>
              <a:t>% of monthly </a:t>
            </a:r>
            <a:r>
              <a:rPr lang="en-US" dirty="0" err="1" smtClean="0"/>
              <a:t>marketings</a:t>
            </a:r>
            <a:r>
              <a:rPr lang="en-US" dirty="0" smtClean="0"/>
              <a:t> </a:t>
            </a:r>
            <a:r>
              <a:rPr lang="en-US" dirty="0"/>
              <a:t>insured:  0 – 100%</a:t>
            </a:r>
          </a:p>
          <a:p>
            <a:pPr marL="1082675" lvl="2" indent="-33655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/>
              <a:t>% </a:t>
            </a:r>
            <a:r>
              <a:rPr lang="en-US" dirty="0" smtClean="0"/>
              <a:t>insured can </a:t>
            </a:r>
            <a:r>
              <a:rPr lang="en-US" dirty="0"/>
              <a:t>vary across month</a:t>
            </a:r>
          </a:p>
          <a:p>
            <a:pPr marL="685800" lvl="1" indent="-22860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/>
              <a:t>Deductible chosen:  $0 −$2.00/cwt</a:t>
            </a:r>
          </a:p>
          <a:p>
            <a:pPr marL="1082675" lvl="2" indent="-33655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 smtClean="0"/>
              <a:t>Amt. margin falls below </a:t>
            </a:r>
            <a:r>
              <a:rPr lang="en-US" dirty="0" smtClean="0"/>
              <a:t>target </a:t>
            </a:r>
            <a:r>
              <a:rPr lang="en-US" dirty="0"/>
              <a:t>before indemnity created</a:t>
            </a:r>
          </a:p>
          <a:p>
            <a:pPr marL="685800" lvl="1" indent="-22860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 smtClean="0"/>
              <a:t>Direct producer premium subsidy</a:t>
            </a:r>
            <a:r>
              <a:rPr lang="en-US" dirty="0"/>
              <a:t>:  18% – 50%</a:t>
            </a:r>
          </a:p>
          <a:p>
            <a:pPr marL="1082675" lvl="2" indent="-336550" fontAlgn="base">
              <a:spcAft>
                <a:spcPct val="0"/>
              </a:spcAft>
              <a:buClr>
                <a:schemeClr val="tx1"/>
              </a:buClr>
              <a:tabLst>
                <a:tab pos="1082675" algn="l"/>
              </a:tabLst>
              <a:defRPr/>
            </a:pPr>
            <a:r>
              <a:rPr lang="en-US" dirty="0" smtClean="0"/>
              <a:t>Subsidy increases with higher deductible</a:t>
            </a:r>
            <a:endParaRPr lang="en-US" dirty="0"/>
          </a:p>
          <a:p>
            <a:pPr marL="685800" lvl="1" indent="-22860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dirty="0" smtClean="0"/>
              <a:t>Program declared ration</a:t>
            </a:r>
            <a:endParaRPr lang="en-US" dirty="0"/>
          </a:p>
          <a:p>
            <a:pPr marL="282575" indent="-282575" fontAlgn="base"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Given the above → </a:t>
            </a:r>
            <a:r>
              <a:rPr lang="en-US" i="1" dirty="0" smtClean="0">
                <a:solidFill>
                  <a:srgbClr val="FF0000"/>
                </a:solidFill>
              </a:rPr>
              <a:t>farm specific </a:t>
            </a:r>
            <a:r>
              <a:rPr lang="en-US" dirty="0"/>
              <a:t>premiums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4B9A-D677-4970-8F83-59E9A6ADDD7C}" type="datetime4">
              <a:rPr lang="en-US" smtClean="0"/>
              <a:t>September 7,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56D5-ACE5-4B4C-9651-13F66B6DECE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33637" y="6487626"/>
            <a:ext cx="3876726" cy="222578"/>
          </a:xfrm>
        </p:spPr>
        <p:txBody>
          <a:bodyPr/>
          <a:lstStyle/>
          <a:p>
            <a:r>
              <a:rPr lang="en-US" sz="1400" dirty="0" smtClean="0">
                <a:solidFill>
                  <a:srgbClr val="0000FF"/>
                </a:solidFill>
              </a:rPr>
              <a:t>The National Program on Dairy Markets and Policy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MAP 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MAP 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5052</TotalTime>
  <Words>1847</Words>
  <Application>Microsoft Office PowerPoint</Application>
  <PresentationFormat>On-screen Show (4:3)</PresentationFormat>
  <Paragraphs>309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1_DMAP L</vt:lpstr>
      <vt:lpstr>DMAP L</vt:lpstr>
      <vt:lpstr>Use of MPP-Dairy vs. Other Margin Risk Management Systems:  How Do They Compare?  Prof. Brian W. Gould Department of Agricultural and Applied Economics University of Wisconsin-Madison University of Wisconsin Extension  PowerPoint Presentation: </vt:lpstr>
      <vt:lpstr>MPP-Dairy and Use of Other Margin Risk Management Systems</vt:lpstr>
      <vt:lpstr>MPP-Dairy and Use of Other Margin Risk Management Systems</vt:lpstr>
      <vt:lpstr>Margin Risk Management: Options Based</vt:lpstr>
      <vt:lpstr>Margin Risk Management: Options Based</vt:lpstr>
      <vt:lpstr>Margin Risk Management:  Options Based</vt:lpstr>
      <vt:lpstr>Margin Risk Management:  LGM</vt:lpstr>
      <vt:lpstr>LGM:  An Overview</vt:lpstr>
      <vt:lpstr>LGM:  An Overview</vt:lpstr>
      <vt:lpstr>LGM:  An Overview</vt:lpstr>
      <vt:lpstr>LGM:  An Overview</vt:lpstr>
      <vt:lpstr>Comparison of MPP-Dairy and LGM</vt:lpstr>
      <vt:lpstr>Comparison of MPP-Dairy and LGM</vt:lpstr>
      <vt:lpstr>Comparison of MPP-Dairy and LGM</vt:lpstr>
      <vt:lpstr>Comparison of MPP-Dairy and LGM</vt:lpstr>
      <vt:lpstr>Comparison of MPP-Dairy and LGM</vt:lpstr>
      <vt:lpstr>Comparison of MPP-Dairy and LGM</vt:lpstr>
      <vt:lpstr>Comparison of MPP-Dairy and LGM</vt:lpstr>
      <vt:lpstr>Comparison of MPP-Dairy and LGM</vt:lpstr>
      <vt:lpstr>Comparison of MPP-Dairy and LGM</vt:lpstr>
      <vt:lpstr>Comparison of MPP-Dairy and LGM</vt:lpstr>
      <vt:lpstr>Comparison of MPP-Dairy and LGM</vt:lpstr>
      <vt:lpstr>Use of MPP-Dairy and Other Risk Management Tools</vt:lpstr>
      <vt:lpstr>Use of MPP-Dairy and Other Risk Management Tools</vt:lpstr>
      <vt:lpstr>Contact Information</vt:lpstr>
    </vt:vector>
  </TitlesOfParts>
  <Company>UW-AAE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W. Gould</dc:creator>
  <cp:lastModifiedBy>Gould, Brian W.</cp:lastModifiedBy>
  <cp:revision>449</cp:revision>
  <cp:lastPrinted>2014-09-02T16:37:43Z</cp:lastPrinted>
  <dcterms:created xsi:type="dcterms:W3CDTF">2014-02-11T18:18:47Z</dcterms:created>
  <dcterms:modified xsi:type="dcterms:W3CDTF">2014-09-07T15:58:57Z</dcterms:modified>
</cp:coreProperties>
</file>